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64" r:id="rId3"/>
    <p:sldId id="267" r:id="rId4"/>
    <p:sldId id="269" r:id="rId5"/>
    <p:sldId id="261" r:id="rId6"/>
    <p:sldId id="260" r:id="rId7"/>
    <p:sldId id="268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4F9"/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9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210" y="9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21DF8-70ED-4EA0-82FB-895D9251C650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023EA-93F9-4340-B2ED-99D7FD848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9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5" b="181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5054600"/>
            <a:ext cx="12192000" cy="1803399"/>
          </a:xfrm>
          <a:prstGeom prst="rect">
            <a:avLst/>
          </a:prstGeom>
          <a:gradFill flip="none" rotWithShape="1">
            <a:gsLst>
              <a:gs pos="0">
                <a:srgbClr val="F5F4F9">
                  <a:alpha val="0"/>
                </a:srgbClr>
              </a:gs>
              <a:gs pos="27000">
                <a:srgbClr val="363537">
                  <a:alpha val="14000"/>
                </a:srgbClr>
              </a:gs>
              <a:gs pos="91000">
                <a:srgbClr val="000000">
                  <a:alpha val="79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2527300"/>
            <a:ext cx="1219199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5300" y="457200"/>
            <a:ext cx="7975600" cy="1828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5400" b="0" cap="none" baseline="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312400" y="5665117"/>
            <a:ext cx="1382457" cy="659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LOGO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5264609"/>
            <a:ext cx="7975599" cy="1059991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737310"/>
            <a:ext cx="7975599" cy="32997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1600" b="1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3768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 userDrawn="1">
          <p15:clr>
            <a:srgbClr val="FBAE40"/>
          </p15:clr>
        </p15:guide>
        <p15:guide id="2" orient="horz" pos="3864" userDrawn="1">
          <p15:clr>
            <a:srgbClr val="FBAE40"/>
          </p15:clr>
        </p15:guide>
        <p15:guide id="3" orient="horz" pos="672" userDrawn="1">
          <p15:clr>
            <a:srgbClr val="FBAE40"/>
          </p15:clr>
        </p15:guide>
        <p15:guide id="4" orient="horz" pos="7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5300" y="1333500"/>
            <a:ext cx="11201400" cy="4800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324600"/>
            <a:ext cx="1219199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1562047" y="6541099"/>
            <a:ext cx="2656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E5DC4667-3A0F-4F77-8339-97C70E6D7FBE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5300" y="457200"/>
            <a:ext cx="11201400" cy="609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2800" b="0" cap="none" baseline="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95300" y="6447136"/>
            <a:ext cx="684276" cy="326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LOGO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56403" y="6485924"/>
            <a:ext cx="9459272" cy="2488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364515" y="6437611"/>
            <a:ext cx="0" cy="3454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127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orient="horz" pos="3864">
          <p15:clr>
            <a:srgbClr val="FBAE40"/>
          </p15:clr>
        </p15:guide>
        <p15:guide id="3" orient="horz" pos="672">
          <p15:clr>
            <a:srgbClr val="FBAE40"/>
          </p15:clr>
        </p15:guide>
        <p15:guide id="4" orient="horz" pos="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>
          <a:xfrm>
            <a:off x="0" y="6324600"/>
            <a:ext cx="1219199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1562047" y="6541099"/>
            <a:ext cx="2656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E5DC4667-3A0F-4F77-8339-97C70E6D7FBE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5300" y="457200"/>
            <a:ext cx="11201400" cy="609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2800" b="0" cap="none" baseline="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95300" y="6447136"/>
            <a:ext cx="684276" cy="326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LOGO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56403" y="6485924"/>
            <a:ext cx="9459272" cy="2488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364515" y="6437611"/>
            <a:ext cx="0" cy="3454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194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orient="horz" pos="3864">
          <p15:clr>
            <a:srgbClr val="FBAE40"/>
          </p15:clr>
        </p15:guide>
        <p15:guide id="3" orient="horz" pos="672">
          <p15:clr>
            <a:srgbClr val="FBAE40"/>
          </p15:clr>
        </p15:guide>
        <p15:guide id="4" orient="horz" pos="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>
          <a:xfrm>
            <a:off x="0" y="6324600"/>
            <a:ext cx="1219199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1562047" y="6541099"/>
            <a:ext cx="2656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E5DC4667-3A0F-4F77-8339-97C70E6D7FBE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5300" y="457200"/>
            <a:ext cx="11201400" cy="609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2800" b="0" cap="none" baseline="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95300" y="6447136"/>
            <a:ext cx="684276" cy="326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LOGO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56403" y="6485924"/>
            <a:ext cx="9459272" cy="2488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219200"/>
            <a:ext cx="12192000" cy="5081588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b="0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656403" y="3226594"/>
            <a:ext cx="8879194" cy="609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buNone/>
              <a:defRPr sz="3600" b="0" cap="none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Call out/quote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11364515" y="6437611"/>
            <a:ext cx="0" cy="3454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05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orient="horz" pos="3864">
          <p15:clr>
            <a:srgbClr val="FBAE40"/>
          </p15:clr>
        </p15:guide>
        <p15:guide id="3" orient="horz" pos="672">
          <p15:clr>
            <a:srgbClr val="FBAE40"/>
          </p15:clr>
        </p15:guide>
        <p15:guide id="4" orient="horz" pos="7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57200"/>
            <a:ext cx="12192000" cy="5843588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b="0">
                <a:latin typeface="+mj-lt"/>
              </a:defRPr>
            </a:lvl1pPr>
          </a:lstStyle>
          <a:p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0" y="6324600"/>
            <a:ext cx="1219199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1562047" y="6541099"/>
            <a:ext cx="2656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E5DC4667-3A0F-4F77-8339-97C70E6D7FBE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95300" y="6447136"/>
            <a:ext cx="684276" cy="326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LOGO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56403" y="6485924"/>
            <a:ext cx="9459272" cy="2488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656403" y="2870994"/>
            <a:ext cx="8879194" cy="609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buNone/>
              <a:defRPr sz="3600" b="0" cap="none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Divider Slide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1364515" y="6437611"/>
            <a:ext cx="0" cy="3454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919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orient="horz" pos="3864">
          <p15:clr>
            <a:srgbClr val="FBAE40"/>
          </p15:clr>
        </p15:guide>
        <p15:guide id="3" orient="horz" pos="672">
          <p15:clr>
            <a:srgbClr val="FBAE40"/>
          </p15:clr>
        </p15:guide>
        <p15:guide id="4" orient="horz" pos="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>
          <a:xfrm>
            <a:off x="0" y="6324600"/>
            <a:ext cx="1219199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1562047" y="6541099"/>
            <a:ext cx="2656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E5DC4667-3A0F-4F77-8339-97C70E6D7FBE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5300" y="457200"/>
            <a:ext cx="5448300" cy="609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2800" b="0" cap="none" baseline="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95300" y="6447136"/>
            <a:ext cx="684276" cy="326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LOGO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56403" y="6485924"/>
            <a:ext cx="9459272" cy="2488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00788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b="0">
                <a:latin typeface="+mj-lt"/>
              </a:defRPr>
            </a:lvl1pPr>
          </a:lstStyle>
          <a:p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1364515" y="6437611"/>
            <a:ext cx="0" cy="3454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13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69" userDrawn="1">
          <p15:clr>
            <a:srgbClr val="FBAE40"/>
          </p15:clr>
        </p15:guide>
        <p15:guide id="2" orient="horz" pos="3864">
          <p15:clr>
            <a:srgbClr val="FBAE40"/>
          </p15:clr>
        </p15:guide>
        <p15:guide id="3" orient="horz" pos="672">
          <p15:clr>
            <a:srgbClr val="FBAE40"/>
          </p15:clr>
        </p15:guide>
        <p15:guide id="4" orient="horz" pos="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>
          <a:xfrm>
            <a:off x="0" y="6324600"/>
            <a:ext cx="12191998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11562047" y="6541099"/>
            <a:ext cx="2656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E5DC4667-3A0F-4F77-8339-97C70E6D7FBE}" type="slidenum">
              <a:rPr lang="en-US" sz="900" smtClean="0">
                <a:solidFill>
                  <a:schemeClr val="tx2"/>
                </a:solidFill>
              </a:rPr>
              <a:pPr algn="l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5300" y="457200"/>
            <a:ext cx="11201400" cy="6096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2800" b="0" cap="none" baseline="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95300" y="6447136"/>
            <a:ext cx="684276" cy="326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LOGO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11364515" y="6437611"/>
            <a:ext cx="0" cy="3454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56403" y="6485924"/>
            <a:ext cx="9459272" cy="2488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900" b="0" cap="none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165600"/>
            <a:ext cx="12192000" cy="2135188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b="0"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2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orient="horz" pos="3864">
          <p15:clr>
            <a:srgbClr val="FBAE40"/>
          </p15:clr>
        </p15:guide>
        <p15:guide id="3" orient="horz" pos="672">
          <p15:clr>
            <a:srgbClr val="FBAE40"/>
          </p15:clr>
        </p15:guide>
        <p15:guide id="4" orient="horz" pos="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14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4" r:id="rId3"/>
    <p:sldLayoutId id="2147483677" r:id="rId4"/>
    <p:sldLayoutId id="2147483679" r:id="rId5"/>
    <p:sldLayoutId id="2147483675" r:id="rId6"/>
    <p:sldLayoutId id="214748367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940" userDrawn="1">
          <p15:clr>
            <a:srgbClr val="F26B43"/>
          </p15:clr>
        </p15:guide>
        <p15:guide id="3" pos="3744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368" userDrawn="1">
          <p15:clr>
            <a:srgbClr val="F26B43"/>
          </p15:clr>
        </p15:guide>
        <p15:guide id="6" orient="horz" pos="2136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Bebas Neue Bold" panose="020B0606020202050201" pitchFamily="34" charset="-52"/>
              </a:rPr>
              <a:t>Виды страхования для физических лиц</a:t>
            </a:r>
            <a:endParaRPr lang="en-US" dirty="0">
              <a:latin typeface="Bebas Neue Bold" panose="020B0606020202050201" pitchFamily="34" charset="-5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9113" y="5340809"/>
            <a:ext cx="4919382" cy="105999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sz="20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Работу выполнили студенты КМБО-02-21</a:t>
            </a:r>
            <a:r>
              <a:rPr lang="en-US" sz="20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:</a:t>
            </a:r>
          </a:p>
          <a:p>
            <a:r>
              <a:rPr lang="ru-RU" sz="20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Католиков Никита</a:t>
            </a:r>
          </a:p>
          <a:p>
            <a:r>
              <a:rPr lang="ru-RU" sz="2000" dirty="0" err="1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Торкин</a:t>
            </a:r>
            <a:r>
              <a:rPr lang="ru-RU" sz="20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Данила</a:t>
            </a:r>
            <a:endParaRPr lang="en-US" sz="20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284500-91CD-E088-1991-4CC8959D1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518" y="5076349"/>
            <a:ext cx="1443319" cy="14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5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95300" y="457200"/>
            <a:ext cx="11201400" cy="609600"/>
          </a:xfrm>
        </p:spPr>
        <p:txBody>
          <a:bodyPr/>
          <a:lstStyle/>
          <a:p>
            <a:r>
              <a:rPr lang="ru-RU" sz="3600" dirty="0">
                <a:latin typeface="Bebas Neue Bold" panose="020B0606020202050201" pitchFamily="34" charset="-52"/>
              </a:rPr>
              <a:t>СТРАХОВАНИЕ ГРАЖДАНСКОЙ ОТВЕТСТВЕННОСТИ</a:t>
            </a:r>
            <a:endParaRPr lang="en-US" sz="3600" dirty="0">
              <a:latin typeface="Bebas Neue Bold" panose="020B0606020202050201" pitchFamily="34" charset="-52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C29C130F-D0D7-89D7-F9B4-DC805E2A3109}"/>
              </a:ext>
            </a:extLst>
          </p:cNvPr>
          <p:cNvSpPr txBox="1">
            <a:spLocks noChangeArrowheads="1"/>
          </p:cNvSpPr>
          <p:nvPr/>
        </p:nvSpPr>
        <p:spPr>
          <a:xfrm>
            <a:off x="495300" y="2204291"/>
            <a:ext cx="5713132" cy="2484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ru-RU" sz="2800" b="1" dirty="0">
                <a:latin typeface="Bebas Neue Bold" panose="020B0606020202050201" pitchFamily="34" charset="-52"/>
                <a:cs typeface="Times New Roman" panose="02020603050405020304" pitchFamily="18" charset="0"/>
              </a:rPr>
              <a:t>В обязательном порядке   с 1996 года страхуется ответственность владельцев транспорта в случае аварий.</a:t>
            </a:r>
          </a:p>
          <a:p>
            <a:r>
              <a:rPr lang="ru-RU" altLang="ru-RU" sz="2800" b="1" dirty="0">
                <a:latin typeface="Bebas Neue Bold" panose="020B0606020202050201" pitchFamily="34" charset="-52"/>
                <a:cs typeface="Times New Roman" panose="02020603050405020304" pitchFamily="18" charset="0"/>
              </a:rPr>
              <a:t>За рубежом страхуются, например, ошибки бухгалтеров и врачей.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2AF5E92-1CD7-6961-F63F-C6957A38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6039" y="1568370"/>
            <a:ext cx="4638939" cy="34792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94D9458-CD86-F16B-B274-1EA207350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" y="6271259"/>
            <a:ext cx="586741" cy="586741"/>
          </a:xfrm>
          <a:prstGeom prst="rect">
            <a:avLst/>
          </a:prstGeom>
        </p:spPr>
      </p:pic>
      <p:sp>
        <p:nvSpPr>
          <p:cNvPr id="16" name="AutoShape 4" descr="Против Михаила Ефремова возбудили уголовное дело после ДТП в Москве. По  данным полиции, он был пьян / ГОРДОН">
            <a:extLst>
              <a:ext uri="{FF2B5EF4-FFF2-40B4-BE49-F238E27FC236}">
                <a16:creationId xmlns:a16="http://schemas.microsoft.com/office/drawing/2014/main" id="{FAFAE689-06EB-0E64-0A2C-0F4D119A6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94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97092" y="3429000"/>
            <a:ext cx="5972056" cy="609600"/>
          </a:xfrm>
        </p:spPr>
        <p:txBody>
          <a:bodyPr/>
          <a:lstStyle/>
          <a:p>
            <a:pPr algn="ctr"/>
            <a:r>
              <a:rPr lang="ru-RU" sz="6000" dirty="0">
                <a:latin typeface="Bebas Neue Bold" panose="020B0606020202050201" pitchFamily="34" charset="-52"/>
              </a:rPr>
              <a:t>СПАСИБО ЗА ВНИМАНИЕ!</a:t>
            </a:r>
          </a:p>
          <a:p>
            <a:pPr algn="ctr"/>
            <a:r>
              <a:rPr lang="ru-RU" sz="3200" dirty="0">
                <a:latin typeface="Bebas Neue Bold" panose="020B0606020202050201" pitchFamily="34" charset="-52"/>
              </a:rPr>
              <a:t>Учите страхование</a:t>
            </a:r>
            <a:endParaRPr lang="en-US" sz="3200" dirty="0">
              <a:latin typeface="Bebas Neue Bold" panose="020B0606020202050201" pitchFamily="3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94D9458-CD86-F16B-B274-1EA207350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" y="6271259"/>
            <a:ext cx="586741" cy="5867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F58AE1-ED27-3A9B-5571-CDA2073A2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332" y="1988764"/>
            <a:ext cx="3408456" cy="25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3600" b="0" i="0" dirty="0">
                <a:effectLst/>
                <a:latin typeface="Bebas Neue Bold" panose="020B0606020202050201" pitchFamily="34" charset="-52"/>
              </a:rPr>
              <a:t>Страхование имущества</a:t>
            </a:r>
            <a:endParaRPr lang="en-US" sz="3600" dirty="0">
              <a:latin typeface="Bebas Neue Bold" panose="020B0606020202050201" pitchFamily="34" charset="-52"/>
            </a:endParaRPr>
          </a:p>
        </p:txBody>
      </p:sp>
      <p:sp>
        <p:nvSpPr>
          <p:cNvPr id="32" name="Content Placeholder 1"/>
          <p:cNvSpPr txBox="1">
            <a:spLocks/>
          </p:cNvSpPr>
          <p:nvPr/>
        </p:nvSpPr>
        <p:spPr>
          <a:xfrm>
            <a:off x="534520" y="1276327"/>
            <a:ext cx="11334751" cy="4452120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	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Согласно действующему законодательству неприкосновенность частной собственности является гарантией для любого человека. Страховые компании представляют интересы граждан по защите материальной собственности.</a:t>
            </a:r>
          </a:p>
          <a:p>
            <a:pPr marL="457200" lvl="1" indent="0" algn="ctr">
              <a:buNone/>
            </a:pPr>
            <a:r>
              <a:rPr lang="ru-RU" sz="2400" dirty="0">
                <a:solidFill>
                  <a:srgbClr val="333333"/>
                </a:solidFill>
                <a:latin typeface="open sans" panose="020B0604020202020204" pitchFamily="34" charset="0"/>
              </a:rPr>
              <a:t>	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Страхование имущества обычно подразумевает возмещение ущерба при наступлении страхового случая. Сумма компенсации рассчитывается согласно денежной стоимости застрахованного имущества, с учетом физического износа собственности. Кроме этого в сфере страхования существует определение «франшиза», которая включает минимальные затраты страховщика и не возмещается клиенту.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0EF7D9-08B3-4DDB-7A61-850367324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0" y="6271259"/>
            <a:ext cx="586741" cy="5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51865" y="304800"/>
            <a:ext cx="5448300" cy="609600"/>
          </a:xfrm>
        </p:spPr>
        <p:txBody>
          <a:bodyPr/>
          <a:lstStyle/>
          <a:p>
            <a:r>
              <a:rPr lang="ru-RU" sz="3600" b="0" i="0" dirty="0">
                <a:effectLst/>
                <a:latin typeface="Bebas Neue Bold" panose="020B0606020202050201" pitchFamily="34" charset="-52"/>
              </a:rPr>
              <a:t>Страхование имущества</a:t>
            </a:r>
            <a:endParaRPr lang="en-US" sz="3600" dirty="0">
              <a:latin typeface="Bebas Neue Bold" panose="020B0606020202050201" pitchFamily="34" charset="-52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51866" y="1069938"/>
            <a:ext cx="5448300" cy="1440180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Страхование недвижимого имущества физических лиц не является обязательной процедурой, но обеспечивает должный уровень безопасности и несомненные преимущества для клиента.</a:t>
            </a:r>
            <a:r>
              <a:rPr lang="it-IT" dirty="0"/>
              <a:t>. 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351865" y="2398956"/>
            <a:ext cx="5448300" cy="3389106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Объектами страхования являются: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Недвижимое имущество: квартиры, дома, дачи и земельные участки.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Транспортные средства, находящиеся в личной собственности страхователя.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Денежные вклады, аренда банковских ячеек, ценные документы.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Домашние питомцы и сельскохозяйственные животные.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Произведения искусства, ценные предметы интерьера.</a:t>
            </a:r>
          </a:p>
        </p:txBody>
      </p:sp>
      <p:pic>
        <p:nvPicPr>
          <p:cNvPr id="1026" name="Picture 2" descr="Виды страхования имущества физических лиц">
            <a:extLst>
              <a:ext uri="{FF2B5EF4-FFF2-40B4-BE49-F238E27FC236}">
                <a16:creationId xmlns:a16="http://schemas.microsoft.com/office/drawing/2014/main" id="{B3179925-081E-26A1-029E-C8591C40C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236" y="1329018"/>
            <a:ext cx="6140822" cy="30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0980D0-406C-D718-079D-7161A8311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2" y="6259829"/>
            <a:ext cx="586741" cy="586741"/>
          </a:xfrm>
          <a:prstGeom prst="rect">
            <a:avLst/>
          </a:prstGeom>
        </p:spPr>
      </p:pic>
      <p:pic>
        <p:nvPicPr>
          <p:cNvPr id="1028" name="Picture 4" descr="Литвин сжег Мерседес, Литвин сжег машину, Литвин сжег Мерс, Литвин ютуб,  блогер сжег Мерседес - 30 ноября 2020 - Sport24">
            <a:extLst>
              <a:ext uri="{FF2B5EF4-FFF2-40B4-BE49-F238E27FC236}">
                <a16:creationId xmlns:a16="http://schemas.microsoft.com/office/drawing/2014/main" id="{19084593-83A7-8F37-5C0A-BEB08370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705" y="3843281"/>
            <a:ext cx="3720353" cy="209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15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95300" y="457200"/>
            <a:ext cx="11201400" cy="609600"/>
          </a:xfrm>
        </p:spPr>
        <p:txBody>
          <a:bodyPr/>
          <a:lstStyle/>
          <a:p>
            <a:r>
              <a:rPr lang="ru-RU" sz="3600" b="0" i="0" dirty="0">
                <a:effectLst/>
                <a:latin typeface="Bebas Neue Bold" panose="020B0606020202050201" pitchFamily="34" charset="-52"/>
              </a:rPr>
              <a:t>От каких рисков защищает Страхование имущества</a:t>
            </a:r>
            <a:endParaRPr lang="en-US" sz="3600" dirty="0">
              <a:latin typeface="Bebas Neue Bold" panose="020B0606020202050201" pitchFamily="34" charset="-52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D2C7904-C0C2-6E26-62FC-3B7EDB5CC91E}"/>
              </a:ext>
            </a:extLst>
          </p:cNvPr>
          <p:cNvSpPr txBox="1">
            <a:spLocks/>
          </p:cNvSpPr>
          <p:nvPr/>
        </p:nvSpPr>
        <p:spPr>
          <a:xfrm>
            <a:off x="361949" y="1303221"/>
            <a:ext cx="11334751" cy="4452120"/>
          </a:xfrm>
          <a:prstGeom prst="rect">
            <a:avLst/>
          </a:prstGeom>
        </p:spPr>
        <p:txBody>
          <a:bodyPr lIns="0" tIns="0" rIns="0" bIns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Страхование позволяет покрыть ущерб от возможных рисков, например, при неправомерных действиях других лиц (кража, пожар, угон, поломка, затопление имущества).</a:t>
            </a:r>
          </a:p>
          <a:p>
            <a:pPr marL="0" indent="0" algn="ctr">
              <a:buNone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Страховые случаи прописываются отдельно, могут дополнительно включать риски, связанные с неблагоприятными погодными условиями, техногенными катастрофами, катаклизмами.</a:t>
            </a:r>
          </a:p>
          <a:p>
            <a:pPr marL="0" indent="0" algn="ctr">
              <a:buNone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При заключении договора обязательно необходимо указать все виды страховых случаев, на которые будет распространяться компенсация. От этого зависит стоимость страхования имущества физических лиц, порядок возмещения ущерба.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0C4FE5-DC1C-2DEC-580C-E76449F4B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" y="6271259"/>
            <a:ext cx="586741" cy="5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6" b="18736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1219200"/>
            <a:ext cx="12192000" cy="508635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ru-RU" sz="3600" b="0" i="0" dirty="0">
                <a:effectLst/>
                <a:latin typeface="Bebas Neue Bold" panose="020B0606020202050201" pitchFamily="34" charset="-52"/>
              </a:rPr>
              <a:t>Страхование жизни</a:t>
            </a:r>
            <a:endParaRPr lang="ru-RU" sz="3600" b="1" i="0" dirty="0">
              <a:solidFill>
                <a:srgbClr val="333333"/>
              </a:solidFill>
              <a:effectLst/>
              <a:latin typeface="Bebas Neue Bold" panose="020B0606020202050201" pitchFamily="34" charset="-5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4057" y="1201572"/>
            <a:ext cx="9470003" cy="5029667"/>
          </a:xfrm>
        </p:spPr>
        <p:txBody>
          <a:bodyPr/>
          <a:lstStyle/>
          <a:p>
            <a:pPr algn="l" eaLnBrk="1" hangingPunct="1"/>
            <a:r>
              <a:rPr lang="en-US" altLang="ru-RU" sz="3800" b="1" dirty="0">
                <a:latin typeface="Bebas Neue Bold" panose="020B0606020202050201" pitchFamily="34" charset="-52"/>
              </a:rPr>
              <a:t>	</a:t>
            </a:r>
            <a:r>
              <a:rPr lang="ru-RU" altLang="ru-RU" sz="3800" b="1" dirty="0">
                <a:latin typeface="Bebas Neue Bold" panose="020B0606020202050201" pitchFamily="34" charset="-52"/>
              </a:rPr>
              <a:t>Главная цель страхования жизни – обеспечение финансовой помощи семье в случае потери одного из её членов.</a:t>
            </a:r>
          </a:p>
          <a:p>
            <a:pPr algn="l" eaLnBrk="1" hangingPunct="1"/>
            <a:r>
              <a:rPr lang="ru-RU" altLang="ru-RU" sz="3800" b="1" dirty="0">
                <a:latin typeface="Bebas Neue Bold" panose="020B0606020202050201" pitchFamily="34" charset="-52"/>
              </a:rPr>
              <a:t>Сюда же относится страхование на дожитие. </a:t>
            </a:r>
          </a:p>
          <a:p>
            <a:pPr algn="l" eaLnBrk="1" hangingPunct="1"/>
            <a:r>
              <a:rPr lang="ru-RU" altLang="ru-RU" sz="3800" b="1" dirty="0">
                <a:latin typeface="Bebas Neue Bold" panose="020B0606020202050201" pitchFamily="34" charset="-52"/>
              </a:rPr>
              <a:t>Дожил до определённого события – получи страховку.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8E1DCC-866C-35F7-9E99-65385B047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" y="6271259"/>
            <a:ext cx="586741" cy="586741"/>
          </a:xfrm>
          <a:prstGeom prst="rect">
            <a:avLst/>
          </a:prstGeom>
        </p:spPr>
      </p:pic>
      <p:pic>
        <p:nvPicPr>
          <p:cNvPr id="2050" name="Picture 2" descr="GACHIMUCHI [ПЕРЕЗАЛИВЫ]. Смотрите видео онлайн, бесплатно">
            <a:extLst>
              <a:ext uri="{FF2B5EF4-FFF2-40B4-BE49-F238E27FC236}">
                <a16:creationId xmlns:a16="http://schemas.microsoft.com/office/drawing/2014/main" id="{27429859-9C97-22E6-5141-ED4D3D98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119" y="2257986"/>
            <a:ext cx="2098581" cy="209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88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0" b="13990"/>
          <a:stretch/>
        </p:blipFill>
        <p:spPr/>
      </p:pic>
      <p:sp>
        <p:nvSpPr>
          <p:cNvPr id="7" name="Rectangle 6"/>
          <p:cNvSpPr/>
          <p:nvPr/>
        </p:nvSpPr>
        <p:spPr>
          <a:xfrm>
            <a:off x="0" y="457200"/>
            <a:ext cx="12192000" cy="584835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39072" y="533740"/>
            <a:ext cx="10772522" cy="5690507"/>
          </a:xfrm>
        </p:spPr>
        <p:txBody>
          <a:bodyPr/>
          <a:lstStyle/>
          <a:p>
            <a:pPr algn="l" eaLnBrk="1" hangingPunct="1"/>
            <a:r>
              <a:rPr lang="ru-RU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Помимо изначальной цели — обеспечить </a:t>
            </a:r>
            <a:r>
              <a:rPr lang="ru-RU" alt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подушку безопасности</a:t>
            </a:r>
            <a:r>
              <a:rPr lang="ru-RU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 для близких на случай, если с вами что-то случится, — у страхования жизни есть и другие возможности:</a:t>
            </a:r>
          </a:p>
          <a:p>
            <a:pPr algn="l" eaLnBrk="1" hangingPunct="1"/>
            <a:r>
              <a:rPr lang="en-US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- </a:t>
            </a:r>
            <a:r>
              <a:rPr lang="ru-RU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накопить на запланированные траты — например, на обучение детей в вузе;</a:t>
            </a:r>
          </a:p>
          <a:p>
            <a:pPr algn="l" eaLnBrk="1" hangingPunct="1"/>
            <a:r>
              <a:rPr lang="en-US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- </a:t>
            </a:r>
            <a:r>
              <a:rPr lang="ru-RU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накопить на прибавку к пенсии</a:t>
            </a:r>
            <a:r>
              <a:rPr lang="en-US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;</a:t>
            </a:r>
          </a:p>
          <a:p>
            <a:pPr algn="l" eaLnBrk="1" hangingPunct="1">
              <a:lnSpc>
                <a:spcPct val="80000"/>
              </a:lnSpc>
            </a:pPr>
            <a:r>
              <a:rPr lang="ru-RU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В чистом виде рисковое страхование жизни подразумевает один-единственный страховой случай — уход из жизни. </a:t>
            </a:r>
          </a:p>
          <a:p>
            <a:pPr algn="l" eaLnBrk="1" hangingPunct="1">
              <a:lnSpc>
                <a:spcPct val="80000"/>
              </a:lnSpc>
            </a:pPr>
            <a:r>
              <a:rPr lang="en-US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- </a:t>
            </a:r>
            <a:r>
              <a:rPr lang="ru-RU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В таком случае страхуемый делает один взнос или платит их регулярно — здесь все зависит от договора. Когда наступает страховой случай, деньги получают его родственники.</a:t>
            </a:r>
          </a:p>
          <a:p>
            <a:pPr algn="l" eaLnBrk="1" hangingPunct="1">
              <a:lnSpc>
                <a:spcPct val="80000"/>
              </a:lnSpc>
            </a:pPr>
            <a:r>
              <a:rPr lang="en-US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 </a:t>
            </a:r>
            <a:r>
              <a:rPr lang="ru-RU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Рисковое страхование жизни часто становится основой для так называемого смешанного страхования, при котором вы получаете выплату и в том случае, если заболели или получили травму. Накоплений при этом не делается.</a:t>
            </a:r>
            <a:endParaRPr lang="ru-RU" alt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-52"/>
            </a:endParaRPr>
          </a:p>
          <a:p>
            <a:pPr algn="l" eaLnBrk="1" hangingPunct="1">
              <a:lnSpc>
                <a:spcPct val="80000"/>
              </a:lnSpc>
            </a:pPr>
            <a:r>
              <a:rPr lang="ru-RU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В такой смешанной страховке вы можете самостоятельно выбрать:</a:t>
            </a:r>
          </a:p>
          <a:p>
            <a:pPr algn="l" eaLnBrk="1" hangingPunct="1">
              <a:lnSpc>
                <a:spcPct val="80000"/>
              </a:lnSpc>
            </a:pPr>
            <a:r>
              <a:rPr lang="en-US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- </a:t>
            </a:r>
            <a:r>
              <a:rPr lang="ru-RU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размер выплаты;</a:t>
            </a:r>
          </a:p>
          <a:p>
            <a:pPr algn="l" eaLnBrk="1" hangingPunct="1">
              <a:lnSpc>
                <a:spcPct val="80000"/>
              </a:lnSpc>
            </a:pPr>
            <a:r>
              <a:rPr lang="en-US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- </a:t>
            </a:r>
            <a:r>
              <a:rPr lang="ru-RU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список возможных неблагоприятных событий (инвалидность, травмы, смертельно опасные заболевания);</a:t>
            </a:r>
          </a:p>
          <a:p>
            <a:pPr algn="l" eaLnBrk="1" hangingPunct="1">
              <a:lnSpc>
                <a:spcPct val="80000"/>
              </a:lnSpc>
            </a:pPr>
            <a:r>
              <a:rPr lang="en-US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- </a:t>
            </a:r>
            <a:r>
              <a:rPr lang="ru-RU" alt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срок — от года до 20 и более лет.</a:t>
            </a:r>
            <a:endParaRPr lang="en-US" alt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-52"/>
            </a:endParaRPr>
          </a:p>
          <a:p>
            <a:pPr algn="l" eaLnBrk="1" hangingPunct="1"/>
            <a:r>
              <a:rPr lang="ru-RU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Размер взносов рассчитывает представитель страховой компании. </a:t>
            </a:r>
          </a:p>
          <a:p>
            <a:pPr algn="l" eaLnBrk="1" hangingPunct="1"/>
            <a:r>
              <a:rPr lang="ru-RU" alt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Он зависит от тарифов компании и других факторов (например, от размера выплат). 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457662C-FF5F-8D62-3D72-2EEFC4DCEB0B}"/>
              </a:ext>
            </a:extLst>
          </p:cNvPr>
          <p:cNvSpPr txBox="1">
            <a:spLocks/>
          </p:cNvSpPr>
          <p:nvPr/>
        </p:nvSpPr>
        <p:spPr>
          <a:xfrm>
            <a:off x="526850" y="252733"/>
            <a:ext cx="8872818" cy="4818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tx1"/>
                </a:solidFill>
                <a:latin typeface="Bebas Neue Bold" panose="020B0606020202050201" pitchFamily="34" charset="-52"/>
              </a:rPr>
              <a:t>Страхование жизни</a:t>
            </a:r>
            <a:endParaRPr lang="ru-RU" sz="2800" b="1" dirty="0">
              <a:solidFill>
                <a:schemeClr val="tx1"/>
              </a:solidFill>
              <a:latin typeface="Bebas Neue Bold" panose="020B0606020202050201" pitchFamily="34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EEE380-6C4B-3EAE-27AE-C31D03FF6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" y="6271259"/>
            <a:ext cx="586741" cy="5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95300" y="245078"/>
            <a:ext cx="11201400" cy="609600"/>
          </a:xfrm>
        </p:spPr>
        <p:txBody>
          <a:bodyPr/>
          <a:lstStyle/>
          <a:p>
            <a:r>
              <a:rPr lang="ru-RU" sz="3600" dirty="0">
                <a:latin typeface="Bebas Neue Bold" panose="020B0606020202050201" pitchFamily="34" charset="-52"/>
              </a:rPr>
              <a:t>СТРАХОВАНИЕ ОТ НЕСЧАСТНЫХ СЛУЧАЕВ</a:t>
            </a:r>
            <a:endParaRPr lang="en-US" sz="3600" dirty="0">
              <a:latin typeface="Bebas Neue Bold" panose="020B0606020202050201" pitchFamily="34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AA220-09BF-1712-6D44-7B6DA7ABCB3D}"/>
              </a:ext>
            </a:extLst>
          </p:cNvPr>
          <p:cNvSpPr txBox="1"/>
          <p:nvPr/>
        </p:nvSpPr>
        <p:spPr>
          <a:xfrm>
            <a:off x="495300" y="2003965"/>
            <a:ext cx="52152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Страхование от несчастных случаев может осуществляться в: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-52"/>
            </a:endParaRPr>
          </a:p>
          <a:p>
            <a:r>
              <a:rPr lang="en-US" sz="2400" dirty="0">
                <a:latin typeface="Bebas Neue Bold" panose="020B0606020202050201" pitchFamily="34" charset="-52"/>
              </a:rPr>
              <a:t>- </a:t>
            </a:r>
            <a:r>
              <a:rPr lang="ru-RU" sz="2400" dirty="0">
                <a:latin typeface="Bebas Neue Bold" panose="020B0606020202050201" pitchFamily="34" charset="-52"/>
              </a:rPr>
              <a:t>индивидуальной и групповой (страхование от несчастных случаев на производстве) формах;</a:t>
            </a:r>
            <a:endParaRPr lang="en-US" sz="2400" dirty="0">
              <a:latin typeface="Bebas Neue Bold" panose="020B0606020202050201" pitchFamily="34" charset="-52"/>
            </a:endParaRPr>
          </a:p>
          <a:p>
            <a:r>
              <a:rPr lang="en-US" sz="2400" dirty="0">
                <a:latin typeface="Bebas Neue Bold" panose="020B0606020202050201" pitchFamily="34" charset="-52"/>
              </a:rPr>
              <a:t>- </a:t>
            </a:r>
            <a:r>
              <a:rPr lang="ru-RU" sz="2400" dirty="0">
                <a:latin typeface="Bebas Neue Bold" panose="020B0606020202050201" pitchFamily="34" charset="-52"/>
              </a:rPr>
              <a:t>обязательном (страхование пассажиров, страхование военнослужащих) и добровольном вид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1E8D8-A5DD-CD19-ADEE-2CD4516C237F}"/>
              </a:ext>
            </a:extLst>
          </p:cNvPr>
          <p:cNvSpPr txBox="1"/>
          <p:nvPr/>
        </p:nvSpPr>
        <p:spPr>
          <a:xfrm>
            <a:off x="5613621" y="1008280"/>
            <a:ext cx="633356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В объём ответственности страховщика включается: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-52"/>
            </a:endParaRPr>
          </a:p>
          <a:p>
            <a:pPr marL="285750" indent="-285750" algn="r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нанесение вреда здоровью застрахованного в результате несчастного случая или болезни; </a:t>
            </a:r>
            <a:endParaRPr lang="en-US" sz="2400" dirty="0">
              <a:latin typeface="Bebas Neue Bold" panose="020B0606020202050201" pitchFamily="34" charset="-52"/>
            </a:endParaRPr>
          </a:p>
          <a:p>
            <a:pPr marL="285750" indent="-285750" algn="r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смерть застрахованного в результате несчастного случая или болезни; </a:t>
            </a:r>
            <a:endParaRPr lang="en-US" sz="2400" dirty="0">
              <a:latin typeface="Bebas Neue Bold" panose="020B0606020202050201" pitchFamily="34" charset="-52"/>
            </a:endParaRPr>
          </a:p>
          <a:p>
            <a:pPr marL="285750" indent="-285750" algn="r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временная или постоянная утрата трудоспособности по указанным причинам. </a:t>
            </a:r>
            <a:endParaRPr lang="en-US" sz="2400" dirty="0">
              <a:latin typeface="Bebas Neue Bold" panose="020B0606020202050201" pitchFamily="34" charset="-52"/>
            </a:endParaRPr>
          </a:p>
          <a:p>
            <a:pPr marL="285750" indent="-285750" algn="r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экстренная госпитализация </a:t>
            </a:r>
            <a:endParaRPr lang="en-US" sz="2400" dirty="0">
              <a:latin typeface="Bebas Neue Bold" panose="020B0606020202050201" pitchFamily="34" charset="-52"/>
            </a:endParaRPr>
          </a:p>
          <a:p>
            <a:pPr marL="285750" indent="-285750" algn="r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потеря профессиональной трудоспособности; </a:t>
            </a:r>
            <a:endParaRPr lang="en-US" sz="2400" dirty="0">
              <a:latin typeface="Bebas Neue Bold" panose="020B0606020202050201" pitchFamily="34" charset="-52"/>
            </a:endParaRPr>
          </a:p>
          <a:p>
            <a:pPr marL="285750" indent="-285750" algn="r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спортивные травмы; </a:t>
            </a:r>
            <a:endParaRPr lang="en-US" sz="2400" dirty="0">
              <a:latin typeface="Bebas Neue Bold" panose="020B0606020202050201" pitchFamily="34" charset="-52"/>
            </a:endParaRPr>
          </a:p>
          <a:p>
            <a:pPr marL="285750" indent="-285750" algn="r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острое отравление</a:t>
            </a:r>
            <a:endParaRPr lang="ru-RU" dirty="0">
              <a:latin typeface="Bebas Neue Bold" panose="020B0606020202050201" pitchFamily="34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0CA6196-0D5C-5E73-F15F-8219099E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" y="6271259"/>
            <a:ext cx="586741" cy="5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2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95972" y="121341"/>
            <a:ext cx="11201400" cy="609600"/>
          </a:xfrm>
        </p:spPr>
        <p:txBody>
          <a:bodyPr/>
          <a:lstStyle/>
          <a:p>
            <a:r>
              <a:rPr lang="ru-RU" sz="3600" dirty="0">
                <a:latin typeface="Bebas Neue Bold" panose="020B0606020202050201" pitchFamily="34" charset="-52"/>
              </a:rPr>
              <a:t>СТРАХОВАНИЕ ОТ НЕСЧАСТНЫХ СЛУЧАЕВ</a:t>
            </a:r>
            <a:endParaRPr lang="en-US" sz="3600" dirty="0">
              <a:latin typeface="Bebas Neue Bold" panose="020B0606020202050201" pitchFamily="34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AA220-09BF-1712-6D44-7B6DA7ABCB3D}"/>
              </a:ext>
            </a:extLst>
          </p:cNvPr>
          <p:cNvSpPr txBox="1"/>
          <p:nvPr/>
        </p:nvSpPr>
        <p:spPr>
          <a:xfrm>
            <a:off x="174929" y="3220312"/>
            <a:ext cx="6281530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Несчастным случаем не считается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Самоубийство или покушение на него</a:t>
            </a:r>
            <a:r>
              <a:rPr lang="en-US" sz="2400" dirty="0">
                <a:latin typeface="Bebas Neue Bold" panose="020B0606020202050201" pitchFamily="34" charset="-52"/>
              </a:rPr>
              <a:t>;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умышленное причинение застрахованного самому себе телесных повреждений; </a:t>
            </a:r>
            <a:endParaRPr lang="en-US" sz="2400" dirty="0">
              <a:latin typeface="Bebas Neue Bold" panose="020B0606020202050201" pitchFamily="34" charset="-52"/>
            </a:endParaRPr>
          </a:p>
          <a:p>
            <a:pPr marL="342900" indent="-342900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травмы и смерть застрахованного полученные в результате алкогольного, наркотического или токсического опьянения</a:t>
            </a:r>
            <a:endParaRPr lang="en-US" sz="2400" dirty="0">
              <a:latin typeface="Bebas Neue Bold" panose="020B0606020202050201" pitchFamily="34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1E8D8-A5DD-CD19-ADEE-2CD4516C237F}"/>
              </a:ext>
            </a:extLst>
          </p:cNvPr>
          <p:cNvSpPr txBox="1"/>
          <p:nvPr/>
        </p:nvSpPr>
        <p:spPr>
          <a:xfrm>
            <a:off x="1741336" y="777935"/>
            <a:ext cx="7032529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-52"/>
              </a:rPr>
              <a:t>Объектом страхования является имущественные интересы застрахованного, связанные с: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-52"/>
            </a:endParaRPr>
          </a:p>
          <a:p>
            <a:pPr marL="342900" indent="-342900" algn="r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снижение дохода; </a:t>
            </a:r>
            <a:endParaRPr lang="en-US" sz="2400" dirty="0">
              <a:latin typeface="Bebas Neue Bold" panose="020B0606020202050201" pitchFamily="34" charset="-52"/>
            </a:endParaRPr>
          </a:p>
          <a:p>
            <a:pPr marL="342900" indent="-342900" algn="r">
              <a:buFontTx/>
              <a:buChar char="-"/>
            </a:pPr>
            <a:r>
              <a:rPr lang="ru-RU" sz="2400" dirty="0">
                <a:latin typeface="Bebas Neue Bold" panose="020B0606020202050201" pitchFamily="34" charset="-52"/>
              </a:rPr>
              <a:t>дополнительные затраты при утрате трудоспособности или смерти застрахованного в результате несчастного случая.</a:t>
            </a:r>
            <a:endParaRPr lang="ru-RU" dirty="0">
              <a:latin typeface="Bebas Neue Bold" panose="020B0606020202050201" pitchFamily="34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10B34D-51EA-7A38-1299-CBAF48DF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" y="6271259"/>
            <a:ext cx="586741" cy="586741"/>
          </a:xfrm>
          <a:prstGeom prst="rect">
            <a:avLst/>
          </a:prstGeom>
        </p:spPr>
      </p:pic>
      <p:pic>
        <p:nvPicPr>
          <p:cNvPr id="9" name="Picture 2" descr="Мем: &quot;Несчастный случай Счастливый случай&quot; - Все шаблоны - Meme-arsenal.com">
            <a:extLst>
              <a:ext uri="{FF2B5EF4-FFF2-40B4-BE49-F238E27FC236}">
                <a16:creationId xmlns:a16="http://schemas.microsoft.com/office/drawing/2014/main" id="{DD053F2D-771D-12C3-5543-6E176FC54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2"/>
          <a:stretch/>
        </p:blipFill>
        <p:spPr bwMode="auto">
          <a:xfrm>
            <a:off x="9020175" y="1072403"/>
            <a:ext cx="2676525" cy="47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458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95300" y="457200"/>
            <a:ext cx="11201400" cy="609600"/>
          </a:xfrm>
        </p:spPr>
        <p:txBody>
          <a:bodyPr/>
          <a:lstStyle/>
          <a:p>
            <a:r>
              <a:rPr lang="ru-RU" sz="3600" dirty="0">
                <a:latin typeface="Bebas Neue Bold" panose="020B0606020202050201" pitchFamily="34" charset="-52"/>
              </a:rPr>
              <a:t>Медицинское страхование</a:t>
            </a:r>
            <a:endParaRPr lang="en-US" sz="3600" dirty="0">
              <a:latin typeface="Bebas Neue Bold" panose="020B0606020202050201" pitchFamily="34" charset="-52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E844C69-0AD2-AC70-67E5-21B1AFCD194F}"/>
              </a:ext>
            </a:extLst>
          </p:cNvPr>
          <p:cNvSpPr txBox="1">
            <a:spLocks/>
          </p:cNvSpPr>
          <p:nvPr/>
        </p:nvSpPr>
        <p:spPr>
          <a:xfrm>
            <a:off x="494491" y="1221917"/>
            <a:ext cx="4175125" cy="50022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Symbol" pitchFamily="18" charset="2"/>
              <a:buNone/>
              <a:defRPr/>
            </a:pPr>
            <a:r>
              <a:rPr lang="ru-RU" sz="3200" b="1" dirty="0">
                <a:latin typeface="Bebas Neue Bold" panose="020B0606020202050201" pitchFamily="34" charset="-52"/>
                <a:cs typeface="Times New Roman" pitchFamily="18" charset="0"/>
              </a:rPr>
              <a:t>ОБЯЗАТЕЛЬНОЕ</a:t>
            </a:r>
          </a:p>
          <a:p>
            <a:pPr marL="0" indent="0">
              <a:buFont typeface="Symbol" pitchFamily="18" charset="2"/>
              <a:buNone/>
              <a:defRPr/>
            </a:pPr>
            <a:r>
              <a:rPr lang="ru-RU" sz="2600" b="1" dirty="0">
                <a:latin typeface="Bebas Neue Bold" panose="020B0606020202050201" pitchFamily="34" charset="-52"/>
                <a:cs typeface="Times New Roman" pitchFamily="18" charset="0"/>
              </a:rPr>
              <a:t>Цель: предоставить всем членам общества равный доступ к качественным медицинским услугам.</a:t>
            </a:r>
          </a:p>
          <a:p>
            <a:pPr marL="274320" indent="-274320">
              <a:defRPr/>
            </a:pPr>
            <a:endParaRPr lang="ru-RU" dirty="0"/>
          </a:p>
        </p:txBody>
      </p:sp>
      <p:sp>
        <p:nvSpPr>
          <p:cNvPr id="5" name="Объект 3">
            <a:extLst>
              <a:ext uri="{FF2B5EF4-FFF2-40B4-BE49-F238E27FC236}">
                <a16:creationId xmlns:a16="http://schemas.microsoft.com/office/drawing/2014/main" id="{7DFE0F9C-7800-2B40-C876-E7D1BC9DE5A7}"/>
              </a:ext>
            </a:extLst>
          </p:cNvPr>
          <p:cNvSpPr txBox="1">
            <a:spLocks/>
          </p:cNvSpPr>
          <p:nvPr/>
        </p:nvSpPr>
        <p:spPr>
          <a:xfrm>
            <a:off x="7320781" y="823454"/>
            <a:ext cx="4248150" cy="3600450"/>
          </a:xfrm>
          <a:prstGeom prst="rect">
            <a:avLst/>
          </a:prstGeom>
        </p:spPr>
        <p:txBody>
          <a:bodyPr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Symbol" pitchFamily="18" charset="2"/>
              <a:buNone/>
              <a:defRPr/>
            </a:pPr>
            <a:r>
              <a:rPr lang="ru-RU" sz="3500" b="1" dirty="0">
                <a:latin typeface="Bebas Neue Bold" panose="020B0606020202050201" pitchFamily="34" charset="-52"/>
                <a:cs typeface="Times New Roman" pitchFamily="18" charset="0"/>
              </a:rPr>
              <a:t>Добровольное</a:t>
            </a:r>
          </a:p>
          <a:p>
            <a:pPr marL="0" indent="0" algn="r">
              <a:buFont typeface="Symbol" pitchFamily="18" charset="2"/>
              <a:buNone/>
              <a:defRPr/>
            </a:pPr>
            <a:r>
              <a:rPr lang="ru-RU" sz="2600" b="1" dirty="0">
                <a:latin typeface="Bebas Neue Bold" panose="020B0606020202050201" pitchFamily="34" charset="-52"/>
                <a:cs typeface="Times New Roman" pitchFamily="18" charset="0"/>
              </a:rPr>
              <a:t>Цель: предоставление  дополнительной программой к установленному объёму медицинской помощи. Осуществляется за счёт средств определённого бюджета, личных взносов граждан, взносов работодателя.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B80B7F-92F3-5374-3170-A34661B7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07" y="3794450"/>
            <a:ext cx="2960637" cy="2220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std3.ru/DD/95/36357-a1a40ad5b1cb50b018d8841fcc9ab603.jpg">
            <a:extLst>
              <a:ext uri="{FF2B5EF4-FFF2-40B4-BE49-F238E27FC236}">
                <a16:creationId xmlns:a16="http://schemas.microsoft.com/office/drawing/2014/main" id="{644FB12C-B1AC-4163-A8B3-50C9F228B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212426">
            <a:off x="5065247" y="3039465"/>
            <a:ext cx="2213052" cy="3151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4" descr="http://www.migrantweb.ru/m/photos/get_image/file/4637f0ff2ae7cae111276cd2c5c03ac9.jpg">
            <a:extLst>
              <a:ext uri="{FF2B5EF4-FFF2-40B4-BE49-F238E27FC236}">
                <a16:creationId xmlns:a16="http://schemas.microsoft.com/office/drawing/2014/main" id="{48C36A08-D1EF-33B2-BA69-CB94FF819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" t="-1080" r="-800" b="-5841"/>
          <a:stretch/>
        </p:blipFill>
        <p:spPr bwMode="auto">
          <a:xfrm>
            <a:off x="6870021" y="4141536"/>
            <a:ext cx="2574835" cy="1820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0E1160-A18D-54F0-489D-C3E4C4948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" y="6271259"/>
            <a:ext cx="586741" cy="5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4">
      <a:dk1>
        <a:srgbClr val="000000"/>
      </a:dk1>
      <a:lt1>
        <a:sysClr val="window" lastClr="FFFFFF"/>
      </a:lt1>
      <a:dk2>
        <a:srgbClr val="292929"/>
      </a:dk2>
      <a:lt2>
        <a:srgbClr val="EAEAEA"/>
      </a:lt2>
      <a:accent1>
        <a:srgbClr val="000000"/>
      </a:accent1>
      <a:accent2>
        <a:srgbClr val="5F5F5F"/>
      </a:accent2>
      <a:accent3>
        <a:srgbClr val="333333"/>
      </a:accent3>
      <a:accent4>
        <a:srgbClr val="BFBFBF"/>
      </a:accent4>
      <a:accent5>
        <a:srgbClr val="777777"/>
      </a:accent5>
      <a:accent6>
        <a:srgbClr val="EAEAEA"/>
      </a:accent6>
      <a:hlink>
        <a:srgbClr val="111111"/>
      </a:hlink>
      <a:folHlink>
        <a:srgbClr val="B2B2B2"/>
      </a:folHlink>
    </a:clrScheme>
    <a:fontScheme name="Custom 82">
      <a:majorFont>
        <a:latin typeface="Beba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square" lIns="182880" tIns="0" rIns="18288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20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693</Words>
  <Application>Microsoft Office PowerPoint</Application>
  <PresentationFormat>Широкоэкранный</PresentationFormat>
  <Paragraphs>66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Bebas</vt:lpstr>
      <vt:lpstr>Bebas Neue Bold</vt:lpstr>
      <vt:lpstr>Calibri</vt:lpstr>
      <vt:lpstr>open sans</vt:lpstr>
      <vt:lpstr>Symbol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SG-10</dc:creator>
  <cp:lastModifiedBy>Данила Торкин</cp:lastModifiedBy>
  <cp:revision>301</cp:revision>
  <dcterms:created xsi:type="dcterms:W3CDTF">2016-06-10T18:38:57Z</dcterms:created>
  <dcterms:modified xsi:type="dcterms:W3CDTF">2022-12-02T22:41:04Z</dcterms:modified>
</cp:coreProperties>
</file>